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9" r:id="rId4"/>
    <p:sldId id="257" r:id="rId5"/>
    <p:sldId id="260" r:id="rId6"/>
    <p:sldId id="262" r:id="rId7"/>
    <p:sldId id="287" r:id="rId8"/>
    <p:sldId id="288" r:id="rId9"/>
    <p:sldId id="289" r:id="rId10"/>
    <p:sldId id="290" r:id="rId11"/>
    <p:sldId id="279" r:id="rId12"/>
    <p:sldId id="267" r:id="rId13"/>
    <p:sldId id="281" r:id="rId14"/>
    <p:sldId id="282" r:id="rId15"/>
    <p:sldId id="280" r:id="rId16"/>
    <p:sldId id="283" r:id="rId17"/>
    <p:sldId id="273" r:id="rId18"/>
    <p:sldId id="284" r:id="rId19"/>
    <p:sldId id="286" r:id="rId20"/>
    <p:sldId id="272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6C31"/>
    <a:srgbClr val="5FDB3D"/>
    <a:srgbClr val="82E367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today.com/intl/nl/nature-reports/message/?msg=2216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iologiepagina.nl/Flashfiles/Ispring/Successi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Groenontwerp en – Beheer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1 Natuurlijke basisprincipes en processen</a:t>
            </a:r>
          </a:p>
          <a:p>
            <a:r>
              <a:rPr lang="nl-NL" dirty="0" smtClean="0"/>
              <a:t>1.2 Successie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94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Als je streeft naar een hoge biodiversiteit, zorg dan dat elke fase aanwezig is.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Met andere woorden: </a:t>
            </a:r>
          </a:p>
          <a:p>
            <a:pPr marL="0" indent="0">
              <a:buNone/>
            </a:pPr>
            <a:r>
              <a:rPr lang="nl-NL" dirty="0" smtClean="0"/>
              <a:t>Als je veel verschillende soorten dieren en planten wilt, zorg dan dat er </a:t>
            </a:r>
            <a:r>
              <a:rPr lang="nl-NL" dirty="0" err="1" smtClean="0"/>
              <a:t>pionierplekken</a:t>
            </a:r>
            <a:r>
              <a:rPr lang="nl-NL" dirty="0" smtClean="0"/>
              <a:t>, </a:t>
            </a:r>
            <a:r>
              <a:rPr lang="nl-NL" dirty="0" err="1" smtClean="0"/>
              <a:t>overgansplekken</a:t>
            </a:r>
            <a:r>
              <a:rPr lang="nl-NL" dirty="0" smtClean="0"/>
              <a:t> en climaxplekken in het gebied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79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natuur, of de tuin, reageert op elke verandering. </a:t>
            </a:r>
          </a:p>
          <a:p>
            <a:pPr marL="0" indent="0">
              <a:buNone/>
            </a:pPr>
            <a:r>
              <a:rPr lang="nl-NL" dirty="0" smtClean="0"/>
              <a:t>Brand, storm, toename van vogels, sterke snoei, omspitten, … zijn veranderingen waarop de natuur reageert. Hoe meer veranderingen, hoe hoger de </a:t>
            </a:r>
            <a:r>
              <a:rPr lang="nl-NL" b="1" dirty="0" smtClean="0">
                <a:solidFill>
                  <a:schemeClr val="tx2">
                    <a:lumMod val="75000"/>
                  </a:schemeClr>
                </a:solidFill>
              </a:rPr>
              <a:t>dynamiek</a:t>
            </a:r>
            <a:r>
              <a:rPr lang="nl-NL" dirty="0" smtClean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4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0179" y="1617324"/>
            <a:ext cx="6096723" cy="3137556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Als je slim bent</a:t>
            </a:r>
            <a:br>
              <a:rPr lang="nl-NL" dirty="0" smtClean="0"/>
            </a:br>
            <a:r>
              <a:rPr lang="nl-NL" dirty="0" smtClean="0"/>
              <a:t>hou je rekening met de</a:t>
            </a:r>
            <a:br>
              <a:rPr lang="nl-NL" dirty="0" smtClean="0"/>
            </a:br>
            <a:r>
              <a:rPr lang="nl-NL" sz="5400" dirty="0" smtClean="0">
                <a:solidFill>
                  <a:srgbClr val="FF0000"/>
                </a:solidFill>
              </a:rPr>
              <a:t>dynamiek</a:t>
            </a:r>
            <a:endParaRPr lang="nl-NL" sz="54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60" y="1373250"/>
            <a:ext cx="1428340" cy="1447555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0972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11" y="463971"/>
            <a:ext cx="7265719" cy="255435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249487"/>
            <a:ext cx="3546498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Voorbeeld 1</a:t>
            </a:r>
          </a:p>
          <a:p>
            <a:pPr marL="0" indent="0">
              <a:buNone/>
            </a:pPr>
            <a:r>
              <a:rPr lang="nl-NL" dirty="0" smtClean="0"/>
              <a:t>Eikenprocessierupsen verhogen de dynamiek. De natuur reageert met een toename van de mezen. Meer mezen komen waardoor de rupsen in aantal afnemen. </a:t>
            </a:r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Bekijk hier het filmpje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t="1" r="12656" b="-4166"/>
          <a:stretch/>
        </p:blipFill>
        <p:spPr>
          <a:xfrm>
            <a:off x="4687910" y="3236810"/>
            <a:ext cx="7265719" cy="34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90" y="1468192"/>
            <a:ext cx="6536221" cy="4348766"/>
          </a:xfr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41413" y="3052293"/>
            <a:ext cx="3314678" cy="2932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Voorbeeld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Een beukenbos heeft een lage dynamiek. Wanneer er een open plek ontstaat reageert de natuur, er komt meer dynamiek in het bos,  andere soorten krijgen een kans.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767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04" y="464819"/>
            <a:ext cx="6589690" cy="604545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3052293"/>
            <a:ext cx="3314678" cy="2932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Voorbeeld 3</a:t>
            </a:r>
          </a:p>
          <a:p>
            <a:pPr marL="0" indent="0">
              <a:buNone/>
            </a:pPr>
            <a:r>
              <a:rPr lang="nl-NL" dirty="0" smtClean="0"/>
              <a:t>Door schoffelen verhoog je de dynamiek in de tuin, je lokt een reactie uit van de natuur. </a:t>
            </a:r>
          </a:p>
          <a:p>
            <a:pPr marL="0" indent="0">
              <a:buNone/>
            </a:pPr>
            <a:r>
              <a:rPr lang="nl-NL" dirty="0" smtClean="0"/>
              <a:t>Wat is die reactie?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409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Plantensoorten strijden met elkaar om de beste plekken, het meeste zonlicht, het meeste voedsel. De sterkste wint, deze heeft de grootste </a:t>
            </a:r>
            <a:r>
              <a:rPr lang="nl-NL" b="1" dirty="0" smtClean="0">
                <a:solidFill>
                  <a:schemeClr val="tx2">
                    <a:lumMod val="75000"/>
                  </a:schemeClr>
                </a:solidFill>
              </a:rPr>
              <a:t>concurrentie</a:t>
            </a:r>
            <a:r>
              <a:rPr lang="nl-NL" dirty="0" smtClean="0"/>
              <a:t> kracht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423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1098">
            <a:off x="1420837" y="896216"/>
            <a:ext cx="1606966" cy="1623198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027926" y="1707815"/>
            <a:ext cx="6132972" cy="313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/>
              <a:t>Als je slim bent</a:t>
            </a:r>
            <a:br>
              <a:rPr lang="nl-NL" dirty="0" smtClean="0"/>
            </a:br>
            <a:r>
              <a:rPr lang="nl-NL" dirty="0" smtClean="0"/>
              <a:t>maak je gebruik van de</a:t>
            </a:r>
            <a:br>
              <a:rPr lang="nl-NL" dirty="0" smtClean="0"/>
            </a:br>
            <a:r>
              <a:rPr lang="nl-NL" sz="5400" dirty="0" smtClean="0">
                <a:solidFill>
                  <a:srgbClr val="FF0000"/>
                </a:solidFill>
              </a:rPr>
              <a:t>concurrentie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671291"/>
            <a:ext cx="3507861" cy="411991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Voorbeeld 1</a:t>
            </a:r>
          </a:p>
          <a:p>
            <a:pPr marL="0" indent="0">
              <a:buNone/>
            </a:pPr>
            <a:r>
              <a:rPr lang="nl-NL" dirty="0" smtClean="0"/>
              <a:t>Plant de border vol met </a:t>
            </a:r>
            <a:r>
              <a:rPr lang="nl-NL" dirty="0" smtClean="0"/>
              <a:t>bodembedekkers zodat de bodembedekkers de concurrentiestrijd met de onkruiden om het meeste licht winnen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73" y="1671291"/>
            <a:ext cx="6195353" cy="41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6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2158" y="161365"/>
            <a:ext cx="5728436" cy="147857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rPr>
              <a:t>Voorbeeld 2</a:t>
            </a:r>
            <a:b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Jonge fase</a:t>
            </a:r>
            <a:b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Dichte fase</a:t>
            </a:r>
            <a:b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Stakenfase</a:t>
            </a:r>
            <a:b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boomfase</a:t>
            </a:r>
            <a:b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aftakelingsfase</a:t>
            </a:r>
            <a:br>
              <a:rPr lang="nl-NL" sz="2700" dirty="0" smtClean="0"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endParaRPr lang="nl-NL" sz="2700" dirty="0">
              <a:effectLst>
                <a:outerShdw blurRad="152400" dist="38100" dir="2700000" algn="tl">
                  <a:srgbClr val="000000">
                    <a:alpha val="36000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77" y="249238"/>
            <a:ext cx="4695199" cy="35168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126" y="2193226"/>
            <a:ext cx="5381650" cy="40362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563" y="3171423"/>
            <a:ext cx="4915437" cy="36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2129" y="618518"/>
            <a:ext cx="9785281" cy="411792"/>
          </a:xfrm>
        </p:spPr>
        <p:txBody>
          <a:bodyPr>
            <a:normAutofit fontScale="90000"/>
          </a:bodyPr>
          <a:lstStyle/>
          <a:p>
            <a:r>
              <a:rPr lang="nl-NL" sz="2400" dirty="0" smtClean="0"/>
              <a:t>Deze wijk in Boxtel was vervuild en is nu gesaneerd. Men wil hier een park aanleggen maar er is nauwelijks geld. </a:t>
            </a:r>
            <a:br>
              <a:rPr lang="nl-NL" sz="2400" dirty="0" smtClean="0"/>
            </a:br>
            <a:r>
              <a:rPr lang="nl-NL" sz="2400" dirty="0" smtClean="0"/>
              <a:t>Hoe moet je hiervoor een ontwerp maken?</a:t>
            </a:r>
            <a:endParaRPr lang="nl-NL" sz="2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261" y="1478903"/>
            <a:ext cx="7023316" cy="46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3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Kortom: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maakt een duurzaam ontwerp door te kiezen voor planten die het beste bij het klimaat, de FGR en de bodem passen. Deze planten kies je uit de </a:t>
            </a:r>
            <a:r>
              <a:rPr lang="nl-NL" b="1" dirty="0" smtClean="0"/>
              <a:t>potentieel natuurlijke vegetatie.</a:t>
            </a:r>
          </a:p>
          <a:p>
            <a:r>
              <a:rPr lang="nl-NL" dirty="0" smtClean="0"/>
              <a:t>Met kennis van de </a:t>
            </a:r>
            <a:r>
              <a:rPr lang="nl-NL" b="1" dirty="0" smtClean="0"/>
              <a:t>successie </a:t>
            </a:r>
            <a:r>
              <a:rPr lang="nl-NL" dirty="0" smtClean="0"/>
              <a:t>van je ontwerp maak je gebruik van de veranderingen die in de loop van de tijd van nature zullen optreden.</a:t>
            </a:r>
          </a:p>
        </p:txBody>
      </p:sp>
    </p:spTree>
    <p:extLst>
      <p:ext uri="{BB962C8B-B14F-4D97-AF65-F5344CB8AC3E}">
        <p14:creationId xmlns:p14="http://schemas.microsoft.com/office/powerpoint/2010/main" val="382860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Kijk hier hoe je snel een bos kunt aanleggen door een optimale groeiplaats te creëren.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009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Aanleg en onderhoud van een park kost veel geld, tenzij je het slim aanpakt….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&gt;&gt;Slim ontwerpen en slim beheren doe je als je samenwerkt met de natuurlijke gang van zaken, dat is </a:t>
            </a:r>
            <a:r>
              <a:rPr lang="nl-NL" i="1" dirty="0" smtClean="0"/>
              <a:t>wat er gebeurt als je niks doet. </a:t>
            </a:r>
            <a:endParaRPr lang="nl-NL" i="1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3440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10936" cy="1478570"/>
          </a:xfrm>
        </p:spPr>
        <p:txBody>
          <a:bodyPr/>
          <a:lstStyle/>
          <a:p>
            <a:r>
              <a:rPr lang="nl-NL" dirty="0" smtClean="0"/>
              <a:t>Als je slim bent werk je samen met de natuur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Natuurlijke basisprincipes liggen vast, ‘vechten’ tegen natuurlijke basisprincipes is zinloos en kostbaar.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  Maar het levert wel heel veel werk op!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67" y="3770313"/>
            <a:ext cx="500061" cy="5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zijn dan die natuurlijke basisprincipes?</a:t>
            </a:r>
            <a:br>
              <a:rPr lang="nl-NL" dirty="0" smtClean="0"/>
            </a:br>
            <a:r>
              <a:rPr lang="nl-NL" dirty="0" smtClean="0"/>
              <a:t>Met andere woorden: </a:t>
            </a:r>
            <a:br>
              <a:rPr lang="nl-NL" dirty="0" smtClean="0"/>
            </a:b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wat gebeurt er als je niets doet?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249487"/>
            <a:ext cx="6370736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Dan ontstaat er één van de 33 soorten </a:t>
            </a:r>
            <a:r>
              <a:rPr lang="nl-NL" b="1" dirty="0" smtClean="0">
                <a:solidFill>
                  <a:srgbClr val="006C31"/>
                </a:solidFill>
              </a:rPr>
              <a:t>bosgemeenschappen</a:t>
            </a:r>
            <a:r>
              <a:rPr lang="nl-NL" dirty="0" smtClean="0"/>
              <a:t> die van nature in Nederland voorkomen! </a:t>
            </a:r>
          </a:p>
          <a:p>
            <a:pPr marL="0" indent="0">
              <a:buNone/>
            </a:pPr>
            <a:r>
              <a:rPr lang="nl-NL" dirty="0" smtClean="0"/>
              <a:t>Deze bosgemeenschappen ontwikkelen zich voorspelbaar, volgens het vaste patroon van de </a:t>
            </a:r>
            <a:r>
              <a:rPr lang="nl-NL" b="1" dirty="0">
                <a:solidFill>
                  <a:schemeClr val="tx2">
                    <a:lumMod val="75000"/>
                  </a:schemeClr>
                </a:solidFill>
              </a:rPr>
              <a:t>successie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394055" y="1357803"/>
            <a:ext cx="3010486" cy="1477328"/>
          </a:xfrm>
          <a:prstGeom prst="rect">
            <a:avLst/>
          </a:prstGeom>
          <a:solidFill>
            <a:srgbClr val="006C3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Een bosgemeenschap is een verzameling bomen, struiken, kruiden, mossen, varens, schimmels die je altijd samen tegenkomt.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394055" y="2974251"/>
            <a:ext cx="3010486" cy="1200329"/>
          </a:xfrm>
          <a:prstGeom prst="rect">
            <a:avLst/>
          </a:prstGeom>
          <a:solidFill>
            <a:srgbClr val="006C3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De soorten die het van nature op een plek goed doen noemen we de Potentieel Natuurlijke Vegetatie (PNV)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8394055" y="4407949"/>
            <a:ext cx="3010486" cy="923330"/>
          </a:xfrm>
          <a:prstGeom prst="rect">
            <a:avLst/>
          </a:prstGeom>
          <a:solidFill>
            <a:srgbClr val="006C3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Successie is de voorspelbare ontwikkeling van de begroeiing in een gebied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8052" y="1826258"/>
            <a:ext cx="6104794" cy="400316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nl-NL" dirty="0" smtClean="0"/>
              <a:t>Dus Als je slim bent</a:t>
            </a:r>
            <a:br>
              <a:rPr lang="nl-NL" dirty="0" smtClean="0"/>
            </a:br>
            <a:r>
              <a:rPr lang="nl-NL" dirty="0" smtClean="0"/>
              <a:t>werk je samen met de </a:t>
            </a:r>
            <a:br>
              <a:rPr lang="nl-NL" dirty="0" smtClean="0"/>
            </a:br>
            <a:r>
              <a:rPr lang="nl-NL" sz="6000" dirty="0" smtClean="0">
                <a:solidFill>
                  <a:srgbClr val="FF0000"/>
                </a:solidFill>
              </a:rPr>
              <a:t>Successie</a:t>
            </a:r>
            <a:br>
              <a:rPr lang="nl-NL" sz="6000" dirty="0" smtClean="0">
                <a:solidFill>
                  <a:srgbClr val="FF0000"/>
                </a:solidFill>
              </a:rPr>
            </a:br>
            <a:r>
              <a:rPr lang="nl-NL" sz="6000" dirty="0" smtClean="0">
                <a:solidFill>
                  <a:srgbClr val="FF0000"/>
                </a:solidFill>
              </a:rPr>
              <a:t/>
            </a:r>
            <a:br>
              <a:rPr lang="nl-NL" sz="6000" dirty="0" smtClean="0">
                <a:solidFill>
                  <a:srgbClr val="FF0000"/>
                </a:solidFill>
              </a:rPr>
            </a:br>
            <a:r>
              <a:rPr lang="nl-NL" sz="2400" cap="none" dirty="0" smtClean="0"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+mn-ea"/>
                <a:cs typeface="+mn-cs"/>
                <a:hlinkClick r:id="rId2"/>
              </a:rPr>
              <a:t>Bekijk </a:t>
            </a:r>
            <a:r>
              <a:rPr lang="nl-NL" sz="2400" cap="none" dirty="0"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+mn-ea"/>
                <a:cs typeface="+mn-cs"/>
                <a:hlinkClick r:id="rId2"/>
              </a:rPr>
              <a:t>hier een filmpje over successie</a:t>
            </a:r>
            <a:r>
              <a:rPr lang="nl-NL" sz="2400" cap="none" dirty="0"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nl-NL" sz="2400" cap="none" dirty="0">
                <a:solidFill>
                  <a:prstClr val="white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ea typeface="+mn-ea"/>
                <a:cs typeface="+mn-cs"/>
              </a:rPr>
            </a:br>
            <a:endParaRPr lang="nl-NL" sz="6000" dirty="0">
              <a:solidFill>
                <a:srgbClr val="FF000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60000">
            <a:off x="1907939" y="1205198"/>
            <a:ext cx="1229699" cy="1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8758" y="1244934"/>
            <a:ext cx="3313090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Voorbeeld 1</a:t>
            </a:r>
          </a:p>
          <a:p>
            <a:pPr marL="0" indent="0">
              <a:buNone/>
            </a:pPr>
            <a:r>
              <a:rPr lang="nl-NL" dirty="0" smtClean="0"/>
              <a:t>Houd bij  het ontwerp rekening met de Pioniersfase – Overgangsfase – Climaxfase </a:t>
            </a:r>
          </a:p>
          <a:p>
            <a:pPr marL="0" indent="0">
              <a:buNone/>
            </a:pPr>
            <a:r>
              <a:rPr lang="nl-NL" dirty="0" smtClean="0"/>
              <a:t>Bloemenweide hoort bij pioniersfase. 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20" y="1079142"/>
            <a:ext cx="6591122" cy="37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249487"/>
            <a:ext cx="2039670" cy="354171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Heide hoort bij overgangsfase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71" y="1158562"/>
            <a:ext cx="742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249487"/>
            <a:ext cx="2426036" cy="3541714"/>
          </a:xfrm>
        </p:spPr>
        <p:txBody>
          <a:bodyPr/>
          <a:lstStyle/>
          <a:p>
            <a:r>
              <a:rPr lang="nl-NL" dirty="0" smtClean="0"/>
              <a:t>Bos hoort bij climaxfase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16" y="829769"/>
            <a:ext cx="7958988" cy="547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0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461</TotalTime>
  <Words>547</Words>
  <Application>Microsoft Office PowerPoint</Application>
  <PresentationFormat>Breedbeeld</PresentationFormat>
  <Paragraphs>48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Tahoma</vt:lpstr>
      <vt:lpstr>Trebuchet MS</vt:lpstr>
      <vt:lpstr>Tw Cen MT</vt:lpstr>
      <vt:lpstr>Circuit</vt:lpstr>
      <vt:lpstr>Groenontwerp en – Beheer </vt:lpstr>
      <vt:lpstr>Deze wijk in Boxtel was vervuild en is nu gesaneerd. Men wil hier een park aanleggen maar er is nauwelijks geld.  Hoe moet je hiervoor een ontwerp maken?</vt:lpstr>
      <vt:lpstr>. </vt:lpstr>
      <vt:lpstr>Als je slim bent werk je samen met de natuur </vt:lpstr>
      <vt:lpstr>Wat zijn dan die natuurlijke basisprincipes? Met andere woorden:  wat gebeurt er als je niets doet?</vt:lpstr>
      <vt:lpstr>Dus Als je slim bent werk je samen met de  Successie  Bekijk hier een filmpje over successie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Als je slim bent hou je rekening met de dynamiek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Voorbeeld 2 Jonge fase Dichte fase Stakenfase boomfase aftakelingsfase </vt:lpstr>
      <vt:lpstr>Kortom: 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Groenontwerp en – Beheer</dc:title>
  <dc:creator>laptop</dc:creator>
  <cp:lastModifiedBy>Hannie Kwant</cp:lastModifiedBy>
  <cp:revision>37</cp:revision>
  <dcterms:created xsi:type="dcterms:W3CDTF">2017-01-06T16:09:03Z</dcterms:created>
  <dcterms:modified xsi:type="dcterms:W3CDTF">2017-01-31T13:56:11Z</dcterms:modified>
</cp:coreProperties>
</file>